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sldIdLst>
    <p:sldId id="259" r:id="rId2"/>
    <p:sldId id="258" r:id="rId3"/>
    <p:sldId id="282" r:id="rId4"/>
    <p:sldId id="294" r:id="rId5"/>
    <p:sldId id="260" r:id="rId6"/>
    <p:sldId id="261" r:id="rId7"/>
    <p:sldId id="271" r:id="rId8"/>
    <p:sldId id="274" r:id="rId9"/>
    <p:sldId id="275" r:id="rId10"/>
    <p:sldId id="276" r:id="rId11"/>
    <p:sldId id="292" r:id="rId12"/>
    <p:sldId id="293" r:id="rId13"/>
    <p:sldId id="272" r:id="rId14"/>
    <p:sldId id="273" r:id="rId15"/>
    <p:sldId id="277" r:id="rId16"/>
    <p:sldId id="291" r:id="rId17"/>
    <p:sldId id="278" r:id="rId18"/>
    <p:sldId id="279" r:id="rId19"/>
    <p:sldId id="290" r:id="rId20"/>
    <p:sldId id="302" r:id="rId21"/>
    <p:sldId id="280" r:id="rId22"/>
    <p:sldId id="303" r:id="rId23"/>
    <p:sldId id="281" r:id="rId24"/>
    <p:sldId id="270" r:id="rId25"/>
    <p:sldId id="295" r:id="rId26"/>
    <p:sldId id="283" r:id="rId27"/>
    <p:sldId id="296" r:id="rId28"/>
    <p:sldId id="297" r:id="rId29"/>
    <p:sldId id="298" r:id="rId30"/>
    <p:sldId id="300" r:id="rId31"/>
    <p:sldId id="306" r:id="rId32"/>
    <p:sldId id="304" r:id="rId33"/>
    <p:sldId id="305" r:id="rId34"/>
    <p:sldId id="301" r:id="rId35"/>
    <p:sldId id="26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83" autoAdjust="0"/>
  </p:normalViewPr>
  <p:slideViewPr>
    <p:cSldViewPr snapToGrid="0">
      <p:cViewPr>
        <p:scale>
          <a:sx n="119" d="100"/>
          <a:sy n="119" d="100"/>
        </p:scale>
        <p:origin x="-23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CC2A27-E835-40E6-B5B6-0081A1FEBA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31CD4DD-B5FD-4E31-8FC1-BD0C384A96E2}" type="pres">
      <dgm:prSet presAssocID="{A2CC2A27-E835-40E6-B5B6-0081A1FEBA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39FC44B2-6EC7-4930-A535-88379EF4AB70}" type="presOf" srcId="{A2CC2A27-E835-40E6-B5B6-0081A1FEBA9E}" destId="{531CD4DD-B5FD-4E31-8FC1-BD0C384A96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CC2A27-E835-40E6-B5B6-0081A1FEBA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31CD4DD-B5FD-4E31-8FC1-BD0C384A96E2}" type="pres">
      <dgm:prSet presAssocID="{A2CC2A27-E835-40E6-B5B6-0081A1FEBA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39FC44B2-6EC7-4930-A535-88379EF4AB70}" type="presOf" srcId="{A2CC2A27-E835-40E6-B5B6-0081A1FEBA9E}" destId="{531CD4DD-B5FD-4E31-8FC1-BD0C384A96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CC2A27-E835-40E6-B5B6-0081A1FEBA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31CD4DD-B5FD-4E31-8FC1-BD0C384A96E2}" type="pres">
      <dgm:prSet presAssocID="{A2CC2A27-E835-40E6-B5B6-0081A1FEBA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39FC44B2-6EC7-4930-A535-88379EF4AB70}" type="presOf" srcId="{A2CC2A27-E835-40E6-B5B6-0081A1FEBA9E}" destId="{531CD4DD-B5FD-4E31-8FC1-BD0C384A96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CC2A27-E835-40E6-B5B6-0081A1FEBA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31CD4DD-B5FD-4E31-8FC1-BD0C384A96E2}" type="pres">
      <dgm:prSet presAssocID="{A2CC2A27-E835-40E6-B5B6-0081A1FEBA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39FC44B2-6EC7-4930-A535-88379EF4AB70}" type="presOf" srcId="{A2CC2A27-E835-40E6-B5B6-0081A1FEBA9E}" destId="{531CD4DD-B5FD-4E31-8FC1-BD0C384A96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CC2A27-E835-40E6-B5B6-0081A1FEBA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31CD4DD-B5FD-4E31-8FC1-BD0C384A96E2}" type="pres">
      <dgm:prSet presAssocID="{A2CC2A27-E835-40E6-B5B6-0081A1FEBA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2FC9FF8C-A13A-4887-8028-81CE3F347A29}" type="presOf" srcId="{A2CC2A27-E835-40E6-B5B6-0081A1FEBA9E}" destId="{531CD4DD-B5FD-4E31-8FC1-BD0C384A96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CC2A27-E835-40E6-B5B6-0081A1FEBA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31CD4DD-B5FD-4E31-8FC1-BD0C384A96E2}" type="pres">
      <dgm:prSet presAssocID="{A2CC2A27-E835-40E6-B5B6-0081A1FEBA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E7533039-CF3A-4CF3-A2C0-E5D509F78B2A}" type="presOf" srcId="{A2CC2A27-E835-40E6-B5B6-0081A1FEBA9E}" destId="{531CD4DD-B5FD-4E31-8FC1-BD0C384A96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2CC2A27-E835-40E6-B5B6-0081A1FEBA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31CD4DD-B5FD-4E31-8FC1-BD0C384A96E2}" type="pres">
      <dgm:prSet presAssocID="{A2CC2A27-E835-40E6-B5B6-0081A1FEBA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4F5DADFC-2967-4AB9-BB2B-AF66D508CCD3}" type="presOf" srcId="{A2CC2A27-E835-40E6-B5B6-0081A1FEBA9E}" destId="{531CD4DD-B5FD-4E31-8FC1-BD0C384A96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2CC2A27-E835-40E6-B5B6-0081A1FEBA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531CD4DD-B5FD-4E31-8FC1-BD0C384A96E2}" type="pres">
      <dgm:prSet presAssocID="{A2CC2A27-E835-40E6-B5B6-0081A1FEBA9E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</dgm:ptLst>
  <dgm:cxnLst>
    <dgm:cxn modelId="{39FC44B2-6EC7-4930-A535-88379EF4AB70}" type="presOf" srcId="{A2CC2A27-E835-40E6-B5B6-0081A1FEBA9E}" destId="{531CD4DD-B5FD-4E31-8FC1-BD0C384A96E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8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7408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21983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032460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820396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938061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641055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83502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10267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09842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8450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59976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67673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01223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80881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01319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84F33-F9B3-4646-A017-2791DDDE5107}" type="datetimeFigureOut">
              <a:rPr lang="ru-RU" smtClean="0"/>
              <a:t>08.11.2022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0423FDF-27FB-409B-9496-281E9248A75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4474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2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2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2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7" Type="http://schemas.openxmlformats.org/officeDocument/2006/relationships/image" Target="../media/image2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.png"/><Relationship Id="rId12" Type="http://schemas.openxmlformats.org/officeDocument/2006/relationships/image" Target="../media/image44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8.xml"/><Relationship Id="rId11" Type="http://schemas.openxmlformats.org/officeDocument/2006/relationships/image" Target="../media/image43.png"/><Relationship Id="rId5" Type="http://schemas.openxmlformats.org/officeDocument/2006/relationships/diagramColors" Target="../diagrams/colors8.xml"/><Relationship Id="rId10" Type="http://schemas.openxmlformats.org/officeDocument/2006/relationships/image" Target="../media/image42.png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pto-bsp@yandex.ru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>
            <a:extLst>
              <a:ext uri="{FF2B5EF4-FFF2-40B4-BE49-F238E27FC236}">
                <a16:creationId xmlns="" xmlns:a16="http://schemas.microsoft.com/office/drawing/2014/main" id="{4EC39A39-81B1-48BE-BBEE-070BB9358A7E}"/>
              </a:ext>
            </a:extLst>
          </p:cNvPr>
          <p:cNvSpPr txBox="1">
            <a:spLocks/>
          </p:cNvSpPr>
          <p:nvPr/>
        </p:nvSpPr>
        <p:spPr>
          <a:xfrm>
            <a:off x="344906" y="417095"/>
            <a:ext cx="10780294" cy="115977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8600" i="1" dirty="0" smtClean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Общество с ограниченной ответственностью </a:t>
            </a:r>
            <a:r>
              <a:rPr lang="ru-RU" sz="5000" i="1" dirty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«</a:t>
            </a:r>
            <a:r>
              <a:rPr lang="ru-RU" sz="8600" i="1" dirty="0" err="1" smtClean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БрянскСтройПодряд</a:t>
            </a:r>
            <a:r>
              <a:rPr lang="ru-RU" sz="5000" i="1" dirty="0" smtClean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+»</a:t>
            </a:r>
            <a:endParaRPr lang="ru-RU" sz="5000" i="1" dirty="0">
              <a:solidFill>
                <a:srgbClr val="0070C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</p:txBody>
      </p:sp>
      <p:sp>
        <p:nvSpPr>
          <p:cNvPr id="7" name="Заголовок 7">
            <a:extLst>
              <a:ext uri="{FF2B5EF4-FFF2-40B4-BE49-F238E27FC236}">
                <a16:creationId xmlns="" xmlns:a16="http://schemas.microsoft.com/office/drawing/2014/main" id="{0CCB352A-C511-49DC-9251-5B84965F4B9B}"/>
              </a:ext>
            </a:extLst>
          </p:cNvPr>
          <p:cNvSpPr txBox="1">
            <a:spLocks/>
          </p:cNvSpPr>
          <p:nvPr/>
        </p:nvSpPr>
        <p:spPr>
          <a:xfrm>
            <a:off x="563213" y="5887227"/>
            <a:ext cx="8164294" cy="104502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400" i="1" dirty="0">
                <a:solidFill>
                  <a:schemeClr val="accent2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Надежность во </a:t>
            </a:r>
            <a:r>
              <a:rPr lang="ru-RU" sz="5400" i="1" dirty="0" smtClean="0">
                <a:solidFill>
                  <a:schemeClr val="accent2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времени</a:t>
            </a:r>
            <a:endParaRPr lang="ru-RU" sz="5400" i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User\Desktop\Depositphoto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786" y="1518043"/>
            <a:ext cx="7170821" cy="430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835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59757" y="410117"/>
            <a:ext cx="9065800" cy="545493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Отделка помещений операционных отделений ПАО «Сбербанк» </a:t>
            </a:r>
          </a:p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г. Брянска и Брянской области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37413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Выполнение работ по отделке помещений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85BFA82-B08B-49E5-A3A8-32FD9FBD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550" y="4745324"/>
            <a:ext cx="1469987" cy="11421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E85FC5D0-B0D6-441B-BD26-16C47B720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85" y="1002437"/>
            <a:ext cx="8139016" cy="580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16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59757" y="410117"/>
            <a:ext cx="8388968" cy="545493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Капитальный ремонт зданий Стародубского кадетского казачьего корпуса имени героя Советского Союза А. И. Тарасенко, г. Стародуб Брянской области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459756" y="18363"/>
            <a:ext cx="8388967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Выполнение работ по ремонту зданий и сооружений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85BFA82-B08B-49E5-A3A8-32FD9FBD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550" y="4745324"/>
            <a:ext cx="1469987" cy="114213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27EB49A5-87E4-45D5-8698-ACE00C37C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57" y="1052088"/>
            <a:ext cx="5264768" cy="311986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E38F6A88-300A-4E66-805B-B8842604B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0425" y="3854301"/>
            <a:ext cx="5448300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73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59757" y="410118"/>
            <a:ext cx="8484217" cy="429854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</a:t>
            </a:r>
            <a:r>
              <a:rPr kumimoji="0" lang="ru-RU" sz="1600" b="0" i="1" u="none" strike="noStrike" kern="1200" cap="none" spc="0" normalizeH="0" baseline="0" noProof="0" dirty="0" err="1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емонт</a:t>
            </a: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трибун стадиона «Десна» г. Брянск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459757" y="18363"/>
            <a:ext cx="8484216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Выполнение работ по ремонту зданий и сооружений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85BFA82-B08B-49E5-A3A8-32FD9FBD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3550" y="4745324"/>
            <a:ext cx="1469987" cy="114213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03B1D26-1C04-46D8-A39B-1568C04C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57" y="1033462"/>
            <a:ext cx="5464793" cy="374265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61F830AC-24F8-4A37-830D-386662064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225" y="3574379"/>
            <a:ext cx="5238749" cy="323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45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6095999" y="676817"/>
            <a:ext cx="2799769" cy="2152108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Строительство </a:t>
            </a:r>
          </a:p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РВСПК 50 000 №6 </a:t>
            </a:r>
          </a:p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КП «КЛИН»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-19737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Опасные производственные объекты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28100503-E1C3-42EF-96C0-B3B4BC477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40" y="676816"/>
            <a:ext cx="5466004" cy="618118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6E9E6DEF-D818-4996-847C-044FC5372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529" y="4917632"/>
            <a:ext cx="1365713" cy="1005772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3410FB67-9D32-4F09-98D5-7CF37402D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977265"/>
            <a:ext cx="2799769" cy="388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12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31342" y="391062"/>
            <a:ext cx="8481969" cy="523338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spcAft>
                <a:spcPts val="0"/>
              </a:spcAft>
              <a:defRPr/>
            </a:pP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Автоматическая станция налива топлива</a:t>
            </a:r>
          </a:p>
          <a:p>
            <a:pPr lvl="0" algn="ctr">
              <a:spcAft>
                <a:spcPts val="0"/>
              </a:spcAft>
              <a:defRPr/>
            </a:pP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НП «Брянск»</a:t>
            </a:r>
            <a:endParaRPr kumimoji="0" lang="ru-RU" sz="1600" b="0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-48312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Опасные производственные объекты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1D6B8ED2-3435-4EDA-8DAE-6563A85470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18" y="1086078"/>
            <a:ext cx="8453393" cy="574334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9747" y="4785428"/>
            <a:ext cx="1471477" cy="11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3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7822357" y="2183363"/>
            <a:ext cx="3540389" cy="1781175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Строительство испытательной лаборатории ЛПДС «Прибой»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-29262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Опасные производственные объекты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221" y="4674637"/>
            <a:ext cx="1371600" cy="1126087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1DE91984-3FD3-418B-AB15-016966D94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41" y="705147"/>
            <a:ext cx="7051809" cy="61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2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71487" y="400592"/>
            <a:ext cx="8701088" cy="429855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Строительство здания для ремонта и ТО техники ОАО ЦТД «ДИАСКАН»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-29262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Опасные производственные объекты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221" y="4674637"/>
            <a:ext cx="1371600" cy="112608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776CE7F-CF3C-47F4-94FC-4F3F1C48C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176913"/>
            <a:ext cx="8701088" cy="561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006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5629345" y="4614689"/>
            <a:ext cx="3267005" cy="1922693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Строительство склада арбитражных проб</a:t>
            </a:r>
          </a:p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ЛПДС «8Н»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-95937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Опасные производственные объекты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1572" y="4889702"/>
            <a:ext cx="1486028" cy="107796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3B4CCAD-F013-4235-8B4B-32AF42036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863" y="2176763"/>
            <a:ext cx="4901884" cy="43606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138CBADB-BE4F-4B82-8AB1-BD873B4EB2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989" y="382556"/>
            <a:ext cx="5119147" cy="3895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38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501943" y="344993"/>
            <a:ext cx="7893492" cy="770843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Строительство очистных сооружений НПС «</a:t>
            </a:r>
            <a:r>
              <a:rPr kumimoji="0" lang="ru-RU" sz="1600" b="0" i="1" u="none" strike="noStrike" kern="1200" cap="none" spc="0" normalizeH="0" baseline="0" noProof="0" dirty="0" err="1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Лубна</a:t>
            </a: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», Капитальный ремонт зданий и сооружений ЛПДС «Сызрань», ЛПДС «Соседка», НПС «</a:t>
            </a: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</a:t>
            </a:r>
            <a:r>
              <a:rPr kumimoji="0" lang="ru-RU" sz="1600" b="0" i="1" u="none" strike="noStrike" kern="1200" cap="none" spc="0" normalizeH="0" baseline="0" noProof="0" dirty="0" err="1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убино</a:t>
            </a: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», НПС «Башмаково», НПС «Кузнецк»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-65810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Опасные производственные объекты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59" y="4985955"/>
            <a:ext cx="1453945" cy="126244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1C8F0BB6-89F5-4FD9-8B83-2B77E60F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44" y="1115839"/>
            <a:ext cx="4132404" cy="231316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8C27C0ED-8EEA-448C-B26A-539FD7EC3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1612" y="4381839"/>
            <a:ext cx="3483823" cy="242175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72967309-7286-467E-8989-6198B49A0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25" y="3429000"/>
            <a:ext cx="4492835" cy="333375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587E5FB7-54FB-46A9-9964-BBF89A73B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4349" y="1115838"/>
            <a:ext cx="3761086" cy="310548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268556B6-EE4C-4203-BD91-8DE19F0EEC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7834" y="1115839"/>
            <a:ext cx="3446311" cy="225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617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06853" y="402144"/>
            <a:ext cx="8365672" cy="408484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Текущий ремонт поверхности задвижек и площадок обслуживания ЛПДС «</a:t>
            </a: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Клин</a:t>
            </a: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»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-27710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Опасные производственные объекты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59" y="4985955"/>
            <a:ext cx="1453945" cy="12624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E5403E39-3CDB-4703-9D1F-C2CDD13D2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82" y="979070"/>
            <a:ext cx="8842792" cy="569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21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DC23823-4201-4016-8244-B0AF2C22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6514" y="4832759"/>
            <a:ext cx="1758744" cy="130728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="" xmlns:a16="http://schemas.microsoft.com/office/drawing/2014/main" id="{AA416064-E33E-453E-AE45-BE8A01D65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032" y="826887"/>
            <a:ext cx="4416662" cy="5971592"/>
          </a:xfrm>
          <a:prstGeom prst="rect">
            <a:avLst/>
          </a:prstGeom>
        </p:spPr>
      </p:pic>
      <p:sp>
        <p:nvSpPr>
          <p:cNvPr id="12" name="Заголовок 7">
            <a:extLst>
              <a:ext uri="{FF2B5EF4-FFF2-40B4-BE49-F238E27FC236}">
                <a16:creationId xmlns="" xmlns:a16="http://schemas.microsoft.com/office/drawing/2014/main" id="{B212B1B6-EAF1-4923-A1B2-DE412628786A}"/>
              </a:ext>
            </a:extLst>
          </p:cNvPr>
          <p:cNvSpPr txBox="1">
            <a:spLocks/>
          </p:cNvSpPr>
          <p:nvPr/>
        </p:nvSpPr>
        <p:spPr>
          <a:xfrm>
            <a:off x="462032" y="59521"/>
            <a:ext cx="9303486" cy="6584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000" i="1" dirty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Общество с ограниченной ответственностью «</a:t>
            </a:r>
            <a:r>
              <a:rPr lang="ru-RU" sz="2000" i="1" dirty="0" err="1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БрянскСтройПодряд</a:t>
            </a:r>
            <a:r>
              <a:rPr lang="ru-RU" sz="2000" i="1" dirty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+»</a:t>
            </a:r>
          </a:p>
          <a:p>
            <a:pPr algn="ctr"/>
            <a:r>
              <a:rPr lang="ru-RU" sz="2000" i="1" dirty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 основано в 2003 году</a:t>
            </a:r>
          </a:p>
        </p:txBody>
      </p:sp>
      <p:sp>
        <p:nvSpPr>
          <p:cNvPr id="13" name="Заголовок 7">
            <a:extLst>
              <a:ext uri="{FF2B5EF4-FFF2-40B4-BE49-F238E27FC236}">
                <a16:creationId xmlns="" xmlns:a16="http://schemas.microsoft.com/office/drawing/2014/main" id="{A16F8E86-03D8-422F-8288-7E589F6AF7DF}"/>
              </a:ext>
            </a:extLst>
          </p:cNvPr>
          <p:cNvSpPr txBox="1">
            <a:spLocks/>
          </p:cNvSpPr>
          <p:nvPr/>
        </p:nvSpPr>
        <p:spPr>
          <a:xfrm>
            <a:off x="4803213" y="2875474"/>
            <a:ext cx="5505381" cy="10490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ru-RU" sz="2400" i="1" dirty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Руководитель - Генеральный директор</a:t>
            </a:r>
          </a:p>
          <a:p>
            <a:pPr algn="ctr"/>
            <a:endParaRPr lang="ru-RU" sz="2400" i="1" dirty="0">
              <a:solidFill>
                <a:srgbClr val="0070C0"/>
              </a:solidFill>
              <a:latin typeface="Book Antiqua" panose="02040602050305030304" pitchFamily="18" charset="0"/>
              <a:cs typeface="Arial" panose="020B0604020202020204" pitchFamily="34" charset="0"/>
            </a:endParaRPr>
          </a:p>
          <a:p>
            <a:pPr algn="ctr"/>
            <a:r>
              <a:rPr lang="ru-RU" sz="2400" i="1" dirty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Василий Иванович Шидловский</a:t>
            </a:r>
          </a:p>
        </p:txBody>
      </p:sp>
      <p:sp>
        <p:nvSpPr>
          <p:cNvPr id="14" name="Заголовок 7">
            <a:extLst>
              <a:ext uri="{FF2B5EF4-FFF2-40B4-BE49-F238E27FC236}">
                <a16:creationId xmlns="" xmlns:a16="http://schemas.microsoft.com/office/drawing/2014/main" id="{2455C812-290D-4F23-A092-6DC0F6BE4E33}"/>
              </a:ext>
            </a:extLst>
          </p:cNvPr>
          <p:cNvSpPr txBox="1">
            <a:spLocks/>
          </p:cNvSpPr>
          <p:nvPr/>
        </p:nvSpPr>
        <p:spPr>
          <a:xfrm>
            <a:off x="5586734" y="5284289"/>
            <a:ext cx="3938337" cy="97871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ru-RU" sz="2000" i="1" dirty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Награжден званием </a:t>
            </a:r>
          </a:p>
          <a:p>
            <a:pPr algn="ctr">
              <a:lnSpc>
                <a:spcPct val="150000"/>
              </a:lnSpc>
            </a:pPr>
            <a:r>
              <a:rPr lang="ru-RU" sz="2000" i="1" dirty="0">
                <a:solidFill>
                  <a:srgbClr val="0070C0"/>
                </a:solidFill>
                <a:latin typeface="Book Antiqua" panose="02040602050305030304" pitchFamily="18" charset="0"/>
                <a:cs typeface="Arial" panose="020B0604020202020204" pitchFamily="34" charset="0"/>
              </a:rPr>
              <a:t>«ПОЧЕТНЫЙ СТРОИТЕЛЬ»</a:t>
            </a:r>
          </a:p>
        </p:txBody>
      </p:sp>
    </p:spTree>
    <p:extLst>
      <p:ext uri="{BB962C8B-B14F-4D97-AF65-F5344CB8AC3E}">
        <p14:creationId xmlns:p14="http://schemas.microsoft.com/office/powerpoint/2010/main" val="224295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06853" y="402144"/>
            <a:ext cx="8365672" cy="408484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 smtClean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Технологические</a:t>
            </a:r>
            <a:r>
              <a:rPr kumimoji="0" lang="ru-RU" sz="1600" b="0" i="1" u="none" strike="noStrike" kern="1200" cap="none" spc="0" normalizeH="0" noProof="0" dirty="0" smtClean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трубопроводы ЛПДС «Никольское-1». Реконструкция»</a:t>
            </a:r>
            <a:endParaRPr kumimoji="0" lang="ru-RU" sz="1600" b="0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-27710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Опасные производственные объекты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59" y="4985955"/>
            <a:ext cx="1453945" cy="126244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53" y="986591"/>
            <a:ext cx="2480726" cy="3569368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81" y="1728535"/>
            <a:ext cx="2381752" cy="3625518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188" y="315553"/>
            <a:ext cx="2294022" cy="2676299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65" y="2306051"/>
            <a:ext cx="2739008" cy="362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80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36009" y="421194"/>
            <a:ext cx="9019239" cy="398361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600" i="1" dirty="0" smtClean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Капитальный ремонт РВС-20000 №2 ЛПДС «Клин»</a:t>
            </a:r>
            <a:endParaRPr kumimoji="0" lang="ru-RU" sz="1600" b="0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865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2000" b="1" i="1" dirty="0" smtClean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Опасные производственные объекты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002" y="5010018"/>
            <a:ext cx="1534155" cy="1134109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73" y="2061410"/>
            <a:ext cx="3301802" cy="387416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282" y="951365"/>
            <a:ext cx="3357813" cy="38612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190" y="1387643"/>
            <a:ext cx="4299284" cy="388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382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36009" y="421194"/>
            <a:ext cx="9019239" cy="398361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Обустройство захоронений времен ВОВ в п. Р-</a:t>
            </a:r>
            <a:r>
              <a:rPr kumimoji="0" lang="ru-RU" sz="1600" b="0" i="1" u="none" strike="noStrike" kern="1200" cap="none" spc="0" normalizeH="0" baseline="0" noProof="0" dirty="0" err="1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Крыловка</a:t>
            </a: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г. Брянска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09219" y="865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О</a:t>
            </a:r>
            <a:r>
              <a:rPr kumimoji="0" lang="ru-RU" altLang="ru-RU" sz="2000" b="1" i="1" u="none" strike="noStrike" kern="1200" cap="none" spc="0" normalizeH="0" baseline="0" noProof="0" dirty="0" err="1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бъекты</a:t>
            </a: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 культурного наследия Брянской области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5002" y="5010018"/>
            <a:ext cx="1534155" cy="113410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CB2CFE63-C754-4DFB-B044-85A8655618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09" y="1032023"/>
            <a:ext cx="9019239" cy="582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0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82662" y="428192"/>
            <a:ext cx="9019239" cy="554827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Строительство купели в церкви мученицы Антонины, расположенной в п. </a:t>
            </a:r>
            <a:r>
              <a:rPr kumimoji="0" lang="ru-RU" sz="1600" b="0" i="1" u="none" strike="noStrike" kern="1200" cap="none" spc="0" normalizeH="0" baseline="0" noProof="0" dirty="0" err="1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Журиничи</a:t>
            </a: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Брянского района Брянской области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581025" y="26913"/>
            <a:ext cx="8920876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altLang="ru-RU" sz="1700" b="1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О</a:t>
            </a:r>
            <a:r>
              <a:rPr kumimoji="0" lang="ru-RU" altLang="ru-RU" sz="1700" b="1" i="1" u="none" strike="noStrike" kern="1200" cap="none" spc="0" normalizeH="0" baseline="0" noProof="0" dirty="0" err="1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бъекты</a:t>
            </a:r>
            <a:r>
              <a:rPr kumimoji="0" lang="ru-RU" altLang="ru-RU" sz="17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 исторического наследия, </a:t>
            </a:r>
            <a:r>
              <a:rPr lang="ru-RU" altLang="ru-RU" sz="1700" b="1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Русской</a:t>
            </a:r>
            <a:r>
              <a:rPr kumimoji="0" lang="ru-RU" altLang="ru-RU" sz="17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 Православной </a:t>
            </a:r>
            <a:r>
              <a:rPr lang="ru-RU" altLang="ru-RU" sz="1700" b="1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haroni" panose="02010803020104030203" pitchFamily="2" charset="-79"/>
              </a:rPr>
              <a:t>Ц</a:t>
            </a:r>
            <a:r>
              <a:rPr kumimoji="0" lang="ru-RU" altLang="ru-RU" sz="1700" b="1" i="1" u="none" strike="noStrike" kern="1200" cap="none" spc="0" normalizeH="0" baseline="0" noProof="0" dirty="0" err="1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еркви</a:t>
            </a:r>
            <a:endParaRPr kumimoji="0" lang="ru-RU" sz="17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856F196C-59D4-4900-BE42-DC74E692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1217" y="4889702"/>
            <a:ext cx="1445923" cy="1061919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DC4EBDFA-4277-4259-9610-1B0F810A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62" y="1278294"/>
            <a:ext cx="6416448" cy="33216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CF0F1406-8FF8-448A-886A-C1BE0E11A9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363" y="3795716"/>
            <a:ext cx="5501854" cy="306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71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="" xmlns:a16="http://schemas.microsoft.com/office/drawing/2014/main" id="{C9DEAA0B-6264-46E9-BB1D-A3A60EFA8A6E}"/>
              </a:ext>
            </a:extLst>
          </p:cNvPr>
          <p:cNvSpPr txBox="1">
            <a:spLocks/>
          </p:cNvSpPr>
          <p:nvPr/>
        </p:nvSpPr>
        <p:spPr>
          <a:xfrm>
            <a:off x="692504" y="1064795"/>
            <a:ext cx="8952812" cy="4551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150000"/>
              </a:lnSpc>
              <a:buClr>
                <a:srgbClr val="90C226"/>
              </a:buClr>
              <a:buNone/>
              <a:defRPr/>
            </a:pP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Обеспеченность собственными интеллектуальными, технологическими и производственными мощностями, применение эффективной стратегии развития профессиональной команды, </a:t>
            </a:r>
            <a:r>
              <a:rPr lang="ru-RU" sz="2400" b="1" i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возглавляемой целеустремленным руководителем, позволили развить небольшое предприятие в авторитетную Компанию с безупречной репутацией надежного Партнера</a:t>
            </a:r>
            <a:endParaRPr kumimoji="0" lang="ru-RU" sz="24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9C0DB49D-CD37-498E-9A25-C560C0CA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612" y="4697197"/>
            <a:ext cx="1333629" cy="11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52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одзаголовок 2">
            <a:extLst>
              <a:ext uri="{FF2B5EF4-FFF2-40B4-BE49-F238E27FC236}">
                <a16:creationId xmlns="" xmlns:a16="http://schemas.microsoft.com/office/drawing/2014/main" id="{C9DEAA0B-6264-46E9-BB1D-A3A60EFA8A6E}"/>
              </a:ext>
            </a:extLst>
          </p:cNvPr>
          <p:cNvSpPr txBox="1">
            <a:spLocks/>
          </p:cNvSpPr>
          <p:nvPr/>
        </p:nvSpPr>
        <p:spPr>
          <a:xfrm>
            <a:off x="692504" y="1064795"/>
            <a:ext cx="8952812" cy="4551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buClr>
                <a:srgbClr val="90C226"/>
              </a:buClr>
              <a:buNone/>
              <a:defRPr/>
            </a:pPr>
            <a:r>
              <a:rPr lang="ru-RU" sz="2400" b="1" i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За многолетний период работы выполнены работы по строительству, капитальному ремонту и реконструкции на следующих объектах жилого строительства, объектах гражданского назначения, опасных производственных объектов, памятников культурного наследия и объектах Русской Православной </a:t>
            </a:r>
            <a:r>
              <a:rPr lang="ru-RU" sz="2400" b="1" i="1" dirty="0" smtClean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Церкви.</a:t>
            </a:r>
            <a:endParaRPr kumimoji="0" lang="ru-RU" sz="2400" b="0" i="1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9C0DB49D-CD37-498E-9A25-C560C0CAE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7612" y="4697197"/>
            <a:ext cx="1333629" cy="114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9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3159797321"/>
              </p:ext>
            </p:extLst>
          </p:nvPr>
        </p:nvGraphicFramePr>
        <p:xfrm>
          <a:off x="521368" y="1652338"/>
          <a:ext cx="11349790" cy="50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1A40307-15AF-4DF6-8A5F-1A68C4C5EC16}"/>
              </a:ext>
            </a:extLst>
          </p:cNvPr>
          <p:cNvSpPr/>
          <p:nvPr/>
        </p:nvSpPr>
        <p:spPr>
          <a:xfrm>
            <a:off x="449179" y="275819"/>
            <a:ext cx="8932946" cy="649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Государственные контракты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Реконструкция кровли здания МУЗ «Городская поликлиника №5» по проспекту Московскому в </a:t>
            </a:r>
            <a:r>
              <a:rPr lang="ru-RU" dirty="0" err="1"/>
              <a:t>Фокинском</a:t>
            </a:r>
            <a:r>
              <a:rPr lang="ru-RU" dirty="0"/>
              <a:t> районе города Брянска;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многоквартирных домов по адресу: г. Стародуб, Брянской области;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жилых домов по ул. Озерная в п. </a:t>
            </a:r>
            <a:r>
              <a:rPr lang="ru-RU" dirty="0" err="1"/>
              <a:t>Десятуха</a:t>
            </a:r>
            <a:r>
              <a:rPr lang="ru-RU" dirty="0"/>
              <a:t> Стародубского района Брянской области;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спортивного комплекса по ул. Володарского, 2 в г. Трубчевске Брянской области;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Текущий ремонт  трибун стадиона «Десна» города Брянска;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здания ГОУ «Стародубский кадетский казачий корпус имени Героя Советского Союза А.И. Тарасенко» по адресу: 242240, г. Стародуб,  ул. Краснооктябрьская, 77, Брянской области;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наружных  линий электроосвещения, оборудования КПП с переговорным устройством в Стародубской школе-интернате по адресу: 242240, г. Стародуб,  ул. Краснооктябрьская, 77, Брянской области;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асфальтобетонных покрытий и озеленение территории Стародубской школы-интерната по адресу: 242240, г. Стародуб,  ул. Краснооктябрьская, 77, Брянской области;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Текущий ремонт кровли спортивного манежа по ул. Ростовская, 25, города Брянска;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гимнастического манежа МОУДОД СДЮСШОР по спортивной гимнастике города Брянска;</a:t>
            </a:r>
          </a:p>
          <a:p>
            <a:endParaRPr lang="ru-RU" dirty="0"/>
          </a:p>
        </p:txBody>
      </p:sp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35DDD38E-D6FF-4E42-8D17-848E82DB7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="" xmlns:a16="http://schemas.microsoft.com/office/drawing/2014/main" id="{EF3262AA-16B3-4C98-8647-3F6325101292}"/>
              </a:ext>
            </a:extLst>
          </p:cNvPr>
          <p:cNvSpPr/>
          <p:nvPr/>
        </p:nvSpPr>
        <p:spPr>
          <a:xfrm>
            <a:off x="449179" y="275819"/>
            <a:ext cx="8932946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/>
              <a:t>Государственные контракты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Выполнение  работ по капитальному ремонту  помещений  под  отделение  врачей  общей  практики  МУЗ «Брянская  городская  больница №2» по ул. Центральная, д.70, п. Большое Полпино,  г. Брянск;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«Реконструкции  путепровода через железнодорожные пути станции «</a:t>
            </a:r>
            <a:r>
              <a:rPr lang="ru-RU" dirty="0" err="1"/>
              <a:t>Орджоникидзеград</a:t>
            </a:r>
            <a:r>
              <a:rPr lang="ru-RU" dirty="0"/>
              <a:t>» по ул. Литейной в г. Брянске   (II очередь строительства)»;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здания педиатрического поликлинического отделения МУЗ «</a:t>
            </a:r>
            <a:r>
              <a:rPr lang="ru-RU" dirty="0" err="1"/>
              <a:t>Трубчевская</a:t>
            </a:r>
            <a:r>
              <a:rPr lang="ru-RU" dirty="0"/>
              <a:t> ЦРБ»;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Выполнение строительно-монтажных работ по объекту «Строительство футбольного поля с газоном из искусственной травы на запасном поле стадиона "Десна"», г. Брянск;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общего имущества многоквартирных жилых домов с. </a:t>
            </a:r>
            <a:r>
              <a:rPr lang="ru-RU" dirty="0" err="1"/>
              <a:t>Меленск</a:t>
            </a:r>
            <a:r>
              <a:rPr lang="ru-RU" dirty="0"/>
              <a:t> ул. Комсомольская, 17,20,21;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многоквартирного жилого дома по ул. Луначарского, 41 а в Советском районе г. Брянска;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кровли СОШ №1 в г. Трубчевске Брянской области;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благоустроенной территории по ул. </a:t>
            </a:r>
            <a:r>
              <a:rPr lang="ru-RU" dirty="0" err="1"/>
              <a:t>Крахмалева</a:t>
            </a:r>
            <a:r>
              <a:rPr lang="ru-RU" dirty="0"/>
              <a:t> в Советском районе г. Брянска;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ru-RU" dirty="0"/>
          </a:p>
          <a:p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7EEA1DC0-EFD9-4CC6-90CC-6389E53A0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836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>
            <p:extLst/>
          </p:nvPr>
        </p:nvGraphicFramePr>
        <p:xfrm>
          <a:off x="521368" y="1652338"/>
          <a:ext cx="11349790" cy="50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1A40307-15AF-4DF6-8A5F-1A68C4C5EC16}"/>
              </a:ext>
            </a:extLst>
          </p:cNvPr>
          <p:cNvSpPr/>
          <p:nvPr/>
        </p:nvSpPr>
        <p:spPr>
          <a:xfrm>
            <a:off x="518861" y="1905001"/>
            <a:ext cx="893294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Проекты строительства с финансированием из собственных источников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Строительство 132 квартирного 12-ти этажного жилого дома (с трансформаторной подстанцией) в 4-м микрорайоне Советского района г. Брянска;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Строительство 5-ти этажного 85 квартирного жилого дома в г. Стародубе Брянской области – 1 очередь (30 квартир), 2 очередь (55 квартир);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Строительство 5-ти этажного многоквартирного</a:t>
            </a:r>
            <a:r>
              <a:rPr lang="ru-RU" dirty="0">
                <a:solidFill>
                  <a:srgbClr val="FF0000"/>
                </a:solidFill>
              </a:rPr>
              <a:t> </a:t>
            </a:r>
            <a:r>
              <a:rPr lang="ru-RU" dirty="0"/>
              <a:t>жилого дома со встроенной аптекой в </a:t>
            </a:r>
            <a:r>
              <a:rPr lang="ru-RU" dirty="0" err="1"/>
              <a:t>п.г.т</a:t>
            </a:r>
            <a:r>
              <a:rPr lang="ru-RU" dirty="0"/>
              <a:t>. Навля Брянской области;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Строительство 74-квартирного жилого дома в п. Белая Березка, </a:t>
            </a:r>
            <a:r>
              <a:rPr lang="ru-RU" dirty="0" err="1"/>
              <a:t>Трубчевского</a:t>
            </a:r>
            <a:r>
              <a:rPr lang="ru-RU" dirty="0"/>
              <a:t> района Брянской области –1 очередь – (36 квартир), 2-я очередь (38 квартир).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80985DEB-6ED8-4903-B8C6-DF4751FFE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62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>
            <p:extLst/>
          </p:nvPr>
        </p:nvGraphicFramePr>
        <p:xfrm>
          <a:off x="521368" y="1652338"/>
          <a:ext cx="11349790" cy="50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1A40307-15AF-4DF6-8A5F-1A68C4C5EC16}"/>
              </a:ext>
            </a:extLst>
          </p:cNvPr>
          <p:cNvSpPr/>
          <p:nvPr/>
        </p:nvSpPr>
        <p:spPr>
          <a:xfrm>
            <a:off x="449179" y="275819"/>
            <a:ext cx="893294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Строительство опасных производственных объектах (магистральные нефтепроводы, нефтепродуктопроводы)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Строительство склада арбитражных проб ЛПДС «Сызрань», </a:t>
            </a:r>
            <a:r>
              <a:rPr lang="ru-RU" dirty="0" err="1"/>
              <a:t>Кубышевское</a:t>
            </a:r>
            <a:r>
              <a:rPr lang="ru-RU" dirty="0"/>
              <a:t>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Строительство склада арбитражных проб ЛПДС «8-Н», Брянское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Строительство испытательной лаборатории ЛПДС «Воронеж», Мичуринское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Строительство испытательной лаборатории ЛПДС «Прибой», Куйбышевское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фундаментов МНА. Фундамент МНА №2 НПС «Грачи-2», Саратовское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фундаментов МНА. Фундамент МНА №2 НПС «Зимовники», Волгоградское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 системы линейной телемеханики МНПП «Куйбышев-Брянск», участок «Никольское-Стальной Конь», Брянское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 автоматизированных систем управления технологическим процессом РП ЛПДС «Воронеж», Брянское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 ЗРУ-6кВ НПС «Новозыбков», Брянское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 с заменой КТП-6/0,4кВ. НПС "Новозыбков«, Брянское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 системы охранного освещения ЛПДС «Воронеж», Мичуринское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 очистных сооружений НПС «</a:t>
            </a:r>
            <a:r>
              <a:rPr lang="ru-RU" dirty="0" err="1"/>
              <a:t>Лубна</a:t>
            </a:r>
            <a:r>
              <a:rPr lang="ru-RU" dirty="0"/>
              <a:t>», Мичуринское РУ;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Ликвидация резервуара РВС-5000 №5 ЛПДС «Никольское». Мичуринское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Реконструкция испытательной лаборатории ЛПДС «Сызрань», Куйбышевское РУ;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7D3A4C8-9D30-454B-AAB3-E6BC72C0F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474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331532" y="541176"/>
            <a:ext cx="9204350" cy="535479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kumimoji="0" lang="ru-RU" altLang="ru-RU" sz="22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Под профессиональным управлением </a:t>
            </a:r>
          </a:p>
          <a:p>
            <a:pPr lvl="0">
              <a:lnSpc>
                <a:spcPct val="100000"/>
              </a:lnSpc>
              <a:defRPr/>
            </a:pPr>
            <a:r>
              <a:rPr lang="ru-RU" altLang="ru-RU" sz="22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ГЕНЕРАЛЬНОГО ДИРЕКТОРА, </a:t>
            </a:r>
          </a:p>
          <a:p>
            <a:pPr lvl="0">
              <a:lnSpc>
                <a:spcPct val="100000"/>
              </a:lnSpc>
              <a:defRPr/>
            </a:pPr>
            <a:r>
              <a:rPr lang="ru-RU" altLang="ru-RU" sz="22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командой квалифицированных инженеров, специалистов и рабочих Общества, достигнуты </a:t>
            </a:r>
            <a:r>
              <a:rPr kumimoji="0" lang="ru-RU" altLang="ru-RU" sz="22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поставленные цели и принятые обязательства по реализации</a:t>
            </a:r>
          </a:p>
          <a:p>
            <a:pPr lvl="0">
              <a:lnSpc>
                <a:spcPct val="100000"/>
              </a:lnSpc>
              <a:defRPr/>
            </a:pPr>
            <a:r>
              <a:rPr kumimoji="0" lang="ru-RU" altLang="ru-RU" sz="22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ПРОЕКТОВ СТРОИТЕЛЬСТВА, </a:t>
            </a:r>
          </a:p>
          <a:p>
            <a:pPr lvl="0">
              <a:lnSpc>
                <a:spcPct val="100000"/>
              </a:lnSpc>
              <a:defRPr/>
            </a:pPr>
            <a:r>
              <a:rPr kumimoji="0" lang="ru-RU" altLang="ru-RU" sz="22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удовлетворены самые требовательные ожидания ЗАКАЗЧИКОВ.</a:t>
            </a:r>
          </a:p>
          <a:p>
            <a:pPr lvl="0">
              <a:lnSpc>
                <a:spcPct val="100000"/>
              </a:lnSpc>
              <a:defRPr/>
            </a:pPr>
            <a:endParaRPr kumimoji="0" lang="ru-RU" alt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defRPr/>
            </a:pPr>
            <a:endParaRPr kumimoji="0" lang="ru-RU" alt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defRPr/>
            </a:pPr>
            <a:r>
              <a:rPr kumimoji="0" lang="ru-RU" altLang="ru-RU" sz="22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За период успешной </a:t>
            </a:r>
            <a:r>
              <a:rPr lang="ru-RU" altLang="ru-RU" sz="22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деятельности, специалистами Общества получен и накоплен опыт строительства объектов любой степени сложности, в том числе опасных производственных объектов, расположенных в различных климатических </a:t>
            </a:r>
            <a:r>
              <a:rPr lang="ru-RU" altLang="ru-RU" sz="2200" b="1" i="1" dirty="0" smtClean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зонах.</a:t>
            </a:r>
            <a:endParaRPr lang="ru-RU" altLang="ru-RU" sz="2200" b="1" i="1" dirty="0">
              <a:ln w="12700">
                <a:noFill/>
                <a:prstDash val="solid"/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FDC23823-4201-4016-8244-B0AF2C22F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2134" y="5117431"/>
            <a:ext cx="1750724" cy="129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607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>
            <p:extLst/>
          </p:nvPr>
        </p:nvGraphicFramePr>
        <p:xfrm>
          <a:off x="521368" y="1652338"/>
          <a:ext cx="11349790" cy="50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1A40307-15AF-4DF6-8A5F-1A68C4C5EC16}"/>
              </a:ext>
            </a:extLst>
          </p:cNvPr>
          <p:cNvSpPr/>
          <p:nvPr/>
        </p:nvSpPr>
        <p:spPr>
          <a:xfrm>
            <a:off x="449179" y="275819"/>
            <a:ext cx="8932946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Строительство опасных производственных объектах (магистральные нефтепроводы, нефтепродуктопроводы)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Реконструкция технологических трубопроводов ЛПДС «Никольское-1». Мичуринское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Восстановление антикоррозийной защиты наружной и внутренней поверхности резервуаров ЛПДС «Никольское-1» (2 этап, №104). Мичуринское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 ЛПДС «Никольское-1» (выход МНПП «Куйбышев-Брянск»). Дооснащение УЗР с организацией ОСИКН. Мичуринское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перевооружение. ЛПДС «Становая-1» (вход МНПП «Куйбышев-Брянск») - ОСИКН. Мичуринское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перевооружение. Замена запорной арматуры выработавшей нормативные сроки эксплуатации. Мичуринское РУ;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smtClean="0"/>
              <a:t>Система </a:t>
            </a:r>
            <a:r>
              <a:rPr lang="ru-RU" dirty="0"/>
              <a:t>мониторинга технологических параметров МТ и состояния оборудования УЗА. МНПП Воронеж - Лиски, ТУ Воронеж - Лиски 5 КП (0 – 92,7 км). Мичуринское РУ</a:t>
            </a:r>
            <a:r>
              <a:rPr lang="ru-RU" dirty="0" smtClean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Приведение к нормативному состоянию подъездных автомобильных дорог и внутриплощадочных проездов ЛПДС «Никольское», НПС «Становая», ЛПДС "Башмаково», Мичуринское РНУ, Куйбышевское </a:t>
            </a:r>
            <a:r>
              <a:rPr lang="ru-RU" dirty="0" smtClean="0"/>
              <a:t>РНУ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Текущий ремонт зданий и сооружений Куйбышевского РУ АО «</a:t>
            </a:r>
            <a:r>
              <a:rPr lang="ru-RU" dirty="0" err="1"/>
              <a:t>Транснефть</a:t>
            </a:r>
            <a:r>
              <a:rPr lang="ru-RU" dirty="0"/>
              <a:t>-Дружба»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Забивка и полевые испытания пробных ж/б свай РВСП-50000 №24, №25 ЛПДС «Унеча» (РВСП-50000 №24,25 ЛПДС «Унеча». Строительство</a:t>
            </a:r>
            <a:r>
              <a:rPr lang="ru-RU" dirty="0" smtClean="0"/>
              <a:t>)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7D3A4C8-9D30-454B-AAB3-E6BC72C0F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3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>
            <p:extLst/>
          </p:nvPr>
        </p:nvGraphicFramePr>
        <p:xfrm>
          <a:off x="521368" y="1652338"/>
          <a:ext cx="11349790" cy="50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1A40307-15AF-4DF6-8A5F-1A68C4C5EC16}"/>
              </a:ext>
            </a:extLst>
          </p:cNvPr>
          <p:cNvSpPr/>
          <p:nvPr/>
        </p:nvSpPr>
        <p:spPr>
          <a:xfrm>
            <a:off x="449179" y="275819"/>
            <a:ext cx="89329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Объект культурного наследия и Русской Православной Церкви</a:t>
            </a:r>
            <a:endParaRPr lang="ru-RU" b="1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smtClean="0"/>
              <a:t>Обустройство захоронений времен ВОВ в п. </a:t>
            </a:r>
            <a:r>
              <a:rPr lang="ru-RU" dirty="0" err="1" smtClean="0"/>
              <a:t>Радица-Крыловка</a:t>
            </a:r>
            <a:r>
              <a:rPr lang="ru-RU" dirty="0" smtClean="0"/>
              <a:t> г. Брянска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smtClean="0"/>
              <a:t>Строительство купели в церкви мученицы Антонины, расположенной в п. </a:t>
            </a:r>
            <a:r>
              <a:rPr lang="ru-RU" dirty="0" err="1" smtClean="0"/>
              <a:t>Журиничи</a:t>
            </a:r>
            <a:r>
              <a:rPr lang="ru-RU" dirty="0" smtClean="0"/>
              <a:t> Брянского района Брянской области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7D3A4C8-9D30-454B-AAB3-E6BC72C0F0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69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>
            <p:extLst/>
          </p:nvPr>
        </p:nvGraphicFramePr>
        <p:xfrm>
          <a:off x="521368" y="1652338"/>
          <a:ext cx="11349790" cy="50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1A40307-15AF-4DF6-8A5F-1A68C4C5EC16}"/>
              </a:ext>
            </a:extLst>
          </p:cNvPr>
          <p:cNvSpPr/>
          <p:nvPr/>
        </p:nvSpPr>
        <p:spPr>
          <a:xfrm>
            <a:off x="496051" y="160421"/>
            <a:ext cx="8932947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В настоящее время ООО «</a:t>
            </a:r>
            <a:r>
              <a:rPr lang="ru-RU" b="1" dirty="0" err="1" smtClean="0"/>
              <a:t>БрянскСтройПодряд</a:t>
            </a:r>
            <a:r>
              <a:rPr lang="ru-RU" b="1" dirty="0" smtClean="0"/>
              <a:t>+» выполняет работы в Брянской, Липецкой</a:t>
            </a:r>
            <a:r>
              <a:rPr lang="ru-RU" b="1" dirty="0"/>
              <a:t>, </a:t>
            </a:r>
            <a:r>
              <a:rPr lang="ru-RU" b="1" dirty="0" smtClean="0"/>
              <a:t>Тамбовской, Воронежской, Белгородской и Ульяновской областях на следующих объектах АО «</a:t>
            </a:r>
            <a:r>
              <a:rPr lang="ru-RU" b="1" dirty="0" err="1" smtClean="0"/>
              <a:t>Транснефть</a:t>
            </a:r>
            <a:r>
              <a:rPr lang="ru-RU" b="1" dirty="0" smtClean="0"/>
              <a:t>-Дружба»:</a:t>
            </a:r>
          </a:p>
          <a:p>
            <a:endParaRPr lang="ru-RU" b="1" dirty="0"/>
          </a:p>
          <a:p>
            <a:pPr algn="just"/>
            <a:r>
              <a:rPr lang="ru-RU" dirty="0" smtClean="0"/>
              <a:t>                                                                  </a:t>
            </a:r>
            <a:r>
              <a:rPr lang="ru-RU" b="1" dirty="0" smtClean="0"/>
              <a:t>Брянская область</a:t>
            </a:r>
          </a:p>
          <a:p>
            <a:pPr algn="just"/>
            <a:endParaRPr lang="ru-RU" b="1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Техническое перевооружение НПС «Унеча-3» с заменой насосов №№ 31,32,33,34 Брянского </a:t>
            </a:r>
            <a:r>
              <a:rPr lang="ru-RU" dirty="0" smtClean="0"/>
              <a:t>РУ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smtClean="0"/>
              <a:t>Замена </a:t>
            </a:r>
            <a:r>
              <a:rPr lang="ru-RU" dirty="0"/>
              <a:t>оборудования выработавшего нормативные сроки эксплуатации </a:t>
            </a:r>
            <a:r>
              <a:rPr lang="ru-RU" dirty="0" smtClean="0"/>
              <a:t>ЛПДС </a:t>
            </a:r>
            <a:r>
              <a:rPr lang="ru-RU" dirty="0"/>
              <a:t>«</a:t>
            </a:r>
            <a:r>
              <a:rPr lang="ru-RU" dirty="0" smtClean="0"/>
              <a:t>Унеча»</a:t>
            </a:r>
          </a:p>
          <a:p>
            <a:pPr algn="just"/>
            <a:r>
              <a:rPr lang="ru-RU" dirty="0" smtClean="0"/>
              <a:t>                                                                  </a:t>
            </a:r>
            <a:r>
              <a:rPr lang="ru-RU" b="1" dirty="0" smtClean="0"/>
              <a:t>Липецкая область</a:t>
            </a:r>
          </a:p>
          <a:p>
            <a:pPr algn="just"/>
            <a:endParaRPr lang="ru-RU" b="1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smtClean="0"/>
              <a:t>Замена </a:t>
            </a:r>
            <a:r>
              <a:rPr lang="ru-RU" dirty="0"/>
              <a:t>силовых трансформаторов 110/6/6 </a:t>
            </a:r>
            <a:r>
              <a:rPr lang="ru-RU" dirty="0" err="1"/>
              <a:t>кВ</a:t>
            </a:r>
            <a:r>
              <a:rPr lang="ru-RU" dirty="0"/>
              <a:t> НПС «</a:t>
            </a:r>
            <a:r>
              <a:rPr lang="ru-RU" dirty="0" err="1"/>
              <a:t>Лубна</a:t>
            </a:r>
            <a:r>
              <a:rPr lang="ru-RU" dirty="0"/>
              <a:t>», Мичуринское РНУ;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Замена силовых трансформаторов 110/6356 </a:t>
            </a:r>
            <a:r>
              <a:rPr lang="ru-RU" dirty="0" err="1"/>
              <a:t>кВ</a:t>
            </a:r>
            <a:r>
              <a:rPr lang="ru-RU" dirty="0"/>
              <a:t> НПС «Становая», Мичуринское РНУ</a:t>
            </a:r>
            <a:r>
              <a:rPr lang="ru-RU" dirty="0" smtClean="0"/>
              <a:t>;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Замена оборудования выработавшего нормативные сроки эксплуатации ЛПДС </a:t>
            </a:r>
            <a:r>
              <a:rPr lang="ru-RU" dirty="0" smtClean="0"/>
              <a:t>«Становая» </a:t>
            </a:r>
            <a:endParaRPr lang="ru-RU" dirty="0"/>
          </a:p>
          <a:p>
            <a:pPr algn="just"/>
            <a:r>
              <a:rPr lang="ru-RU" dirty="0" smtClean="0"/>
              <a:t>                                                                  </a:t>
            </a:r>
            <a:r>
              <a:rPr lang="ru-RU" b="1" dirty="0" smtClean="0"/>
              <a:t>Тамбовская область </a:t>
            </a:r>
          </a:p>
          <a:p>
            <a:pPr algn="just"/>
            <a:r>
              <a:rPr lang="ru-RU" b="1" dirty="0" smtClean="0"/>
              <a:t>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smtClean="0"/>
              <a:t>Технологические трубопроводы ЛПДС «Никольское-1». Реконструкция»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smtClean="0"/>
              <a:t>Техническое </a:t>
            </a:r>
            <a:r>
              <a:rPr lang="ru-RU" dirty="0"/>
              <a:t>перевооружение ПНС "Никольское-2" с заменой технологических трубопроводов, систем утечек и дренажа, запорной </a:t>
            </a:r>
            <a:r>
              <a:rPr lang="ru-RU" dirty="0" smtClean="0"/>
              <a:t>арматуры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dirty="0" smtClean="0"/>
          </a:p>
          <a:p>
            <a:pPr algn="just"/>
            <a:r>
              <a:rPr lang="ru-RU" dirty="0"/>
              <a:t> </a:t>
            </a:r>
            <a:r>
              <a:rPr lang="ru-RU" dirty="0" smtClean="0"/>
              <a:t>                                                                  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9C5AE73-FBB2-413C-8C5D-96F6C74AC331}"/>
              </a:ext>
            </a:extLst>
          </p:cNvPr>
          <p:cNvSpPr/>
          <p:nvPr/>
        </p:nvSpPr>
        <p:spPr>
          <a:xfrm>
            <a:off x="496051" y="4347411"/>
            <a:ext cx="8886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 smtClean="0"/>
          </a:p>
          <a:p>
            <a:endParaRPr lang="ru-RU" b="1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82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>
            <p:extLst/>
          </p:nvPr>
        </p:nvGraphicFramePr>
        <p:xfrm>
          <a:off x="521368" y="1652338"/>
          <a:ext cx="11349790" cy="50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="" xmlns:a16="http://schemas.microsoft.com/office/drawing/2014/main" id="{61A40307-15AF-4DF6-8A5F-1A68C4C5EC16}"/>
              </a:ext>
            </a:extLst>
          </p:cNvPr>
          <p:cNvSpPr/>
          <p:nvPr/>
        </p:nvSpPr>
        <p:spPr>
          <a:xfrm>
            <a:off x="496051" y="160421"/>
            <a:ext cx="893294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smtClean="0"/>
              <a:t>                                                               </a:t>
            </a:r>
          </a:p>
          <a:p>
            <a:pPr algn="just"/>
            <a:r>
              <a:rPr lang="ru-RU" b="1" dirty="0"/>
              <a:t> </a:t>
            </a:r>
            <a:r>
              <a:rPr lang="ru-RU" b="1" dirty="0" smtClean="0"/>
              <a:t>                                                            </a:t>
            </a:r>
            <a:r>
              <a:rPr lang="ru-RU" b="1" dirty="0"/>
              <a:t>   Воронежская </a:t>
            </a:r>
            <a:r>
              <a:rPr lang="ru-RU" b="1" dirty="0" smtClean="0"/>
              <a:t>область</a:t>
            </a:r>
          </a:p>
          <a:p>
            <a:pPr algn="just"/>
            <a:endParaRPr lang="ru-RU" b="1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РВС-20000 №2 ЛПДС "Воронеж". Техническое перевооружение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Резервуар РВС-1000 №8, №9 ЛПДС "Воронеж". </a:t>
            </a:r>
            <a:r>
              <a:rPr lang="ru-RU" dirty="0" err="1"/>
              <a:t>Техперевооружение</a:t>
            </a:r>
            <a:endParaRPr lang="ru-RU" dirty="0"/>
          </a:p>
          <a:p>
            <a:endParaRPr lang="ru-RU" b="1" dirty="0" smtClean="0"/>
          </a:p>
          <a:p>
            <a:r>
              <a:rPr lang="ru-RU" b="1" dirty="0"/>
              <a:t> </a:t>
            </a:r>
            <a:r>
              <a:rPr lang="ru-RU" b="1" dirty="0" smtClean="0"/>
              <a:t>                                                               Белгородская область</a:t>
            </a:r>
          </a:p>
          <a:p>
            <a:endParaRPr lang="ru-RU" b="1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ЛПДС "Белгород" (вход МНПП "Воронеж-Белгород") - ОСИКН. Техническое </a:t>
            </a:r>
            <a:r>
              <a:rPr lang="ru-RU" dirty="0" smtClean="0"/>
              <a:t>перевооружение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 smtClean="0"/>
              <a:t>ЛПДС </a:t>
            </a:r>
            <a:r>
              <a:rPr lang="ru-RU" dirty="0"/>
              <a:t>"Белгород". Замена СОИ СИКН № 6/586/5. Техническое </a:t>
            </a:r>
            <a:r>
              <a:rPr lang="ru-RU" dirty="0" smtClean="0"/>
              <a:t>перевооружение</a:t>
            </a:r>
          </a:p>
          <a:p>
            <a:pPr algn="just"/>
            <a:r>
              <a:rPr lang="ru-RU" b="1" dirty="0" smtClean="0"/>
              <a:t>                                                                 </a:t>
            </a:r>
          </a:p>
          <a:p>
            <a:pPr algn="just"/>
            <a:r>
              <a:rPr lang="ru-RU" b="1" dirty="0"/>
              <a:t> </a:t>
            </a:r>
            <a:r>
              <a:rPr lang="ru-RU" b="1" dirty="0" smtClean="0"/>
              <a:t>                                                                Ульяновская область</a:t>
            </a:r>
          </a:p>
          <a:p>
            <a:pPr algn="just"/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Капитальный ремонт РВС-20000 №2 РП «Клин</a:t>
            </a:r>
            <a:r>
              <a:rPr lang="ru-RU" dirty="0" smtClean="0"/>
              <a:t>»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ru-RU" dirty="0"/>
              <a:t>«Замена оборудования выработавшего нормативные сроки эксплуатации» </a:t>
            </a:r>
            <a:r>
              <a:rPr lang="ru-RU" dirty="0" smtClean="0"/>
              <a:t>ЛПДС Клин</a:t>
            </a:r>
            <a:endParaRPr lang="ru-RU" dirty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dirty="0" smtClean="0"/>
          </a:p>
          <a:p>
            <a:pPr algn="just"/>
            <a:r>
              <a:rPr lang="ru-RU" b="1" dirty="0" smtClean="0"/>
              <a:t>                                                                 </a:t>
            </a:r>
            <a:endParaRPr lang="ru-RU" b="1" dirty="0"/>
          </a:p>
          <a:p>
            <a:pPr algn="just"/>
            <a:r>
              <a:rPr lang="ru-RU" dirty="0" smtClean="0"/>
              <a:t>                                                                     </a:t>
            </a:r>
            <a:endParaRPr lang="ru-RU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="" xmlns:a16="http://schemas.microsoft.com/office/drawing/2014/main" id="{79C5AE73-FBB2-413C-8C5D-96F6C74AC331}"/>
              </a:ext>
            </a:extLst>
          </p:cNvPr>
          <p:cNvSpPr/>
          <p:nvPr/>
        </p:nvSpPr>
        <p:spPr>
          <a:xfrm>
            <a:off x="496051" y="4347411"/>
            <a:ext cx="88860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ru-RU" b="1" dirty="0" smtClean="0"/>
          </a:p>
          <a:p>
            <a:endParaRPr lang="ru-RU" b="1" dirty="0" smtClean="0"/>
          </a:p>
          <a:p>
            <a:pPr marL="285750" indent="-285750" algn="just">
              <a:buFont typeface="Wingdings" panose="05000000000000000000" pitchFamily="2" charset="2"/>
              <a:buChar char="v"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5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Схема 6"/>
          <p:cNvGraphicFramePr/>
          <p:nvPr>
            <p:extLst/>
          </p:nvPr>
        </p:nvGraphicFramePr>
        <p:xfrm>
          <a:off x="521368" y="1652338"/>
          <a:ext cx="11349790" cy="5053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611EF54F-4DB7-402C-AD70-5A4C813888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F2122F82-9FA5-432F-A735-076976A158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1052" y="1"/>
            <a:ext cx="2610721" cy="357280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734A7CE0-C835-4425-8003-BEDD3B435C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1156" y="0"/>
            <a:ext cx="2526182" cy="357280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="" xmlns:a16="http://schemas.microsoft.com/office/drawing/2014/main" id="{543A09B9-E305-49F5-B4FF-AE3BB32434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2483" y="0"/>
            <a:ext cx="2483790" cy="357280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="" xmlns:a16="http://schemas.microsoft.com/office/drawing/2014/main" id="{A3994D26-95B4-4443-9A56-1095631309D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25493" y="3566213"/>
            <a:ext cx="2282202" cy="3265713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9688AD18-A141-41CA-8817-550EF7440D9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07695" y="3566213"/>
            <a:ext cx="2282203" cy="3272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370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1">
            <a:extLst>
              <a:ext uri="{FF2B5EF4-FFF2-40B4-BE49-F238E27FC236}">
                <a16:creationId xmlns="" xmlns:a16="http://schemas.microsoft.com/office/drawing/2014/main" id="{E363ECDE-F2CB-4A3A-A706-A56CC826A5A1}"/>
              </a:ext>
            </a:extLst>
          </p:cNvPr>
          <p:cNvSpPr txBox="1">
            <a:spLocks/>
          </p:cNvSpPr>
          <p:nvPr/>
        </p:nvSpPr>
        <p:spPr>
          <a:xfrm>
            <a:off x="2163283" y="260350"/>
            <a:ext cx="7704138" cy="504825"/>
          </a:xfrm>
          <a:prstGeom prst="rect">
            <a:avLst/>
          </a:prstGeom>
        </p:spPr>
        <p:txBody>
          <a:bodyPr anchor="ctr">
            <a:normAutofit fontScale="975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ookman Old Style" pitchFamily="18" charset="0"/>
              <a:ea typeface="+mn-ea"/>
              <a:cs typeface="+mn-cs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="" xmlns:a16="http://schemas.microsoft.com/office/drawing/2014/main" id="{47B8D138-9D70-4184-A08B-2C9407691359}"/>
              </a:ext>
            </a:extLst>
          </p:cNvPr>
          <p:cNvSpPr/>
          <p:nvPr/>
        </p:nvSpPr>
        <p:spPr>
          <a:xfrm>
            <a:off x="4355583" y="6224270"/>
            <a:ext cx="34808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1" i="0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 panose="020B0604020202020204" pitchFamily="34" charset="0"/>
              </a:rPr>
              <a:t>ООО «</a:t>
            </a:r>
            <a:r>
              <a:rPr kumimoji="0" lang="ru-RU" sz="1400" b="1" i="0" u="none" strike="noStrike" kern="1200" cap="none" spc="0" normalizeH="0" baseline="0" noProof="0" dirty="0" err="1">
                <a:ln w="12700">
                  <a:noFill/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 panose="020B0604020202020204" pitchFamily="34" charset="0"/>
              </a:rPr>
              <a:t>БрянскСтройПодряд</a:t>
            </a:r>
            <a:r>
              <a:rPr kumimoji="0" lang="ru-RU" sz="1400" b="1" i="0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 panose="020B0604020202020204" pitchFamily="34" charset="0"/>
              </a:rPr>
              <a:t>+»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400" b="1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latin typeface="Trebuchet MS" panose="020B0603020202020204"/>
                <a:cs typeface="Arial" panose="020B0604020202020204" pitchFamily="34" charset="0"/>
              </a:rPr>
              <a:t>Москва</a:t>
            </a:r>
            <a:r>
              <a:rPr kumimoji="0" lang="ru-RU" sz="1400" b="1" i="0" u="none" strike="noStrike" kern="1200" cap="none" spc="0" normalizeH="0" baseline="0" noProof="0" dirty="0" smtClean="0">
                <a:ln w="12700">
                  <a:noFill/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 panose="020B0604020202020204" pitchFamily="34" charset="0"/>
              </a:rPr>
              <a:t> </a:t>
            </a:r>
            <a:r>
              <a:rPr kumimoji="0" lang="ru-RU" sz="1400" b="1" i="0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Arial" panose="020B0604020202020204" pitchFamily="34" charset="0"/>
              </a:rPr>
              <a:t>2022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F7F2988F-D615-4718-8145-FC300E0EF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5529" y="4857619"/>
            <a:ext cx="1437903" cy="102976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013284" y="1164650"/>
            <a:ext cx="6777790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ru-RU" sz="3500" b="1" dirty="0">
                <a:ln w="12700">
                  <a:noFill/>
                  <a:prstDash val="solid"/>
                </a:ln>
                <a:solidFill>
                  <a:prstClr val="black"/>
                </a:solidFill>
                <a:latin typeface="Trebuchet MS" panose="020B0603020202020204"/>
                <a:cs typeface="Arial" panose="020B0604020202020204" pitchFamily="34" charset="0"/>
              </a:rPr>
              <a:t>СПАСИБО ЗА ВНИМАНИЕ!</a:t>
            </a:r>
            <a:endParaRPr lang="ru-RU" sz="3500" b="1" dirty="0">
              <a:ln w="12700">
                <a:noFill/>
                <a:prstDash val="solid"/>
              </a:ln>
              <a:solidFill>
                <a:prstClr val="black"/>
              </a:solidFill>
              <a:latin typeface="Trebuchet MS" panose="020B0603020202020204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89284" y="4502392"/>
            <a:ext cx="9144000" cy="13849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ru-RU" sz="1400" dirty="0" smtClean="0">
                <a:latin typeface="Trebuchet MS" pitchFamily="34" charset="0"/>
              </a:rPr>
              <a:t>ООО «</a:t>
            </a:r>
            <a:r>
              <a:rPr lang="ru-RU" sz="1400" dirty="0" err="1" smtClean="0">
                <a:latin typeface="Trebuchet MS" pitchFamily="34" charset="0"/>
              </a:rPr>
              <a:t>БрянскСтройПодряд</a:t>
            </a:r>
            <a:r>
              <a:rPr lang="ru-RU" sz="1400" dirty="0" smtClean="0">
                <a:latin typeface="Trebuchet MS" pitchFamily="34" charset="0"/>
              </a:rPr>
              <a:t>+»</a:t>
            </a:r>
          </a:p>
          <a:p>
            <a:r>
              <a:rPr lang="ru-RU" sz="1400" dirty="0" smtClean="0">
                <a:latin typeface="Trebuchet MS" pitchFamily="34" charset="0"/>
              </a:rPr>
              <a:t>ИНН 3234051052, КПП 772101001</a:t>
            </a:r>
            <a:endParaRPr lang="ru-RU" sz="1400" dirty="0">
              <a:latin typeface="Trebuchet MS" pitchFamily="34" charset="0"/>
            </a:endParaRPr>
          </a:p>
          <a:p>
            <a:r>
              <a:rPr lang="ru-RU" sz="1400" dirty="0">
                <a:latin typeface="Trebuchet MS" pitchFamily="34" charset="0"/>
              </a:rPr>
              <a:t>ОГРН </a:t>
            </a:r>
            <a:r>
              <a:rPr lang="ru-RU" sz="1400" dirty="0" smtClean="0">
                <a:latin typeface="Trebuchet MS" pitchFamily="34" charset="0"/>
              </a:rPr>
              <a:t>1033265025661</a:t>
            </a:r>
          </a:p>
          <a:p>
            <a:r>
              <a:rPr lang="ru-RU" sz="1400" dirty="0">
                <a:latin typeface="Trebuchet MS" pitchFamily="34" charset="0"/>
              </a:rPr>
              <a:t>109542, г. Москва, </a:t>
            </a:r>
            <a:r>
              <a:rPr lang="ru-RU" sz="1400" dirty="0" err="1">
                <a:latin typeface="Trebuchet MS" pitchFamily="34" charset="0"/>
              </a:rPr>
              <a:t>вн</a:t>
            </a:r>
            <a:r>
              <a:rPr lang="ru-RU" sz="1400" dirty="0">
                <a:latin typeface="Trebuchet MS" pitchFamily="34" charset="0"/>
              </a:rPr>
              <a:t>. тер. г. муниципальный округ </a:t>
            </a:r>
            <a:r>
              <a:rPr lang="ru-RU" sz="1400" dirty="0" smtClean="0">
                <a:latin typeface="Trebuchet MS" pitchFamily="34" charset="0"/>
              </a:rPr>
              <a:t>Выхино-Жулебино, проспект </a:t>
            </a:r>
            <a:r>
              <a:rPr lang="ru-RU" sz="1400" dirty="0">
                <a:latin typeface="Trebuchet MS" pitchFamily="34" charset="0"/>
              </a:rPr>
              <a:t>Рязанский, </a:t>
            </a:r>
            <a:r>
              <a:rPr lang="ru-RU" sz="1400" dirty="0" smtClean="0">
                <a:latin typeface="Trebuchet MS" pitchFamily="34" charset="0"/>
              </a:rPr>
              <a:t>д</a:t>
            </a:r>
            <a:r>
              <a:rPr lang="ru-RU" sz="1400" dirty="0">
                <a:latin typeface="Trebuchet MS" pitchFamily="34" charset="0"/>
              </a:rPr>
              <a:t>. 86/1, строение 3, </a:t>
            </a:r>
            <a:r>
              <a:rPr lang="ru-RU" sz="1400" dirty="0" smtClean="0">
                <a:latin typeface="Trebuchet MS" pitchFamily="34" charset="0"/>
              </a:rPr>
              <a:t>помещение </a:t>
            </a:r>
            <a:r>
              <a:rPr lang="ru-RU" sz="1400" dirty="0">
                <a:latin typeface="Trebuchet MS" pitchFamily="34" charset="0"/>
              </a:rPr>
              <a:t>технический этаж – комната 13, офис </a:t>
            </a:r>
            <a:r>
              <a:rPr lang="ru-RU" sz="1400" dirty="0" smtClean="0">
                <a:latin typeface="Trebuchet MS" pitchFamily="34" charset="0"/>
              </a:rPr>
              <a:t>3Б</a:t>
            </a:r>
          </a:p>
          <a:p>
            <a:r>
              <a:rPr lang="en-US" sz="1400" dirty="0" smtClean="0">
                <a:latin typeface="Trebuchet MS" pitchFamily="34" charset="0"/>
                <a:cs typeface="Times New Roman" pitchFamily="18" charset="0"/>
              </a:rPr>
              <a:t>E-mail</a:t>
            </a:r>
            <a:r>
              <a:rPr lang="ru-RU" sz="1400" dirty="0" smtClean="0">
                <a:solidFill>
                  <a:schemeClr val="tx1"/>
                </a:solidFill>
                <a:latin typeface="Trebuchet MS" pitchFamily="34" charset="0"/>
                <a:cs typeface="Times New Roman" pitchFamily="18" charset="0"/>
              </a:rPr>
              <a:t>: </a:t>
            </a:r>
            <a:r>
              <a:rPr lang="en-US" sz="1400" dirty="0" smtClean="0">
                <a:solidFill>
                  <a:schemeClr val="tx1"/>
                </a:solidFill>
                <a:latin typeface="Trebuchet MS" pitchFamily="34" charset="0"/>
                <a:cs typeface="Times New Roman" pitchFamily="18" charset="0"/>
                <a:hlinkClick r:id="rId3"/>
              </a:rPr>
              <a:t>ok</a:t>
            </a:r>
            <a:r>
              <a:rPr lang="ru-RU" sz="1400" dirty="0" smtClean="0">
                <a:solidFill>
                  <a:schemeClr val="tx1"/>
                </a:solidFill>
                <a:latin typeface="Trebuchet MS" pitchFamily="34" charset="0"/>
                <a:cs typeface="Times New Roman" pitchFamily="18" charset="0"/>
                <a:hlinkClick r:id="rId3"/>
              </a:rPr>
              <a:t>-</a:t>
            </a:r>
            <a:r>
              <a:rPr lang="en-US" sz="1400" dirty="0" smtClean="0">
                <a:solidFill>
                  <a:schemeClr val="tx1"/>
                </a:solidFill>
                <a:latin typeface="Trebuchet MS" pitchFamily="34" charset="0"/>
                <a:cs typeface="Times New Roman" pitchFamily="18" charset="0"/>
                <a:hlinkClick r:id="rId3"/>
              </a:rPr>
              <a:t>bsp@yandex.ru</a:t>
            </a:r>
            <a:endParaRPr lang="ru-RU" sz="1400" dirty="0" smtClean="0">
              <a:solidFill>
                <a:schemeClr val="tx1"/>
              </a:solidFill>
              <a:latin typeface="Trebuchet MS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453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9D2FF70-8AFA-4529-8088-4F71BAA4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404" y="5093607"/>
            <a:ext cx="1598324" cy="1154553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="" xmlns:a16="http://schemas.microsoft.com/office/drawing/2014/main" id="{02DCFC26-F718-4AE5-A274-E28EF5812981}"/>
              </a:ext>
            </a:extLst>
          </p:cNvPr>
          <p:cNvSpPr txBox="1">
            <a:spLocks/>
          </p:cNvSpPr>
          <p:nvPr/>
        </p:nvSpPr>
        <p:spPr>
          <a:xfrm>
            <a:off x="291589" y="247649"/>
            <a:ext cx="9204350" cy="971777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ООО «</a:t>
            </a:r>
            <a:r>
              <a:rPr lang="ru-RU" altLang="ru-RU" sz="2000" b="1" i="1" dirty="0" err="1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БрянскСтройПодряд</a:t>
            </a: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+»</a:t>
            </a:r>
          </a:p>
          <a:p>
            <a:pPr lvl="0">
              <a:lnSpc>
                <a:spcPct val="100000"/>
              </a:lnSpc>
              <a:defRPr/>
            </a:pP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входит в государственный реестр саморегулируемых организаций</a:t>
            </a:r>
          </a:p>
          <a:p>
            <a:pPr lvl="0">
              <a:lnSpc>
                <a:spcPct val="100000"/>
              </a:lnSpc>
              <a:defRPr/>
            </a:pP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СРО-С-002-18032009 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="" xmlns:a16="http://schemas.microsoft.com/office/drawing/2014/main" id="{3702DFDA-8BE3-4D8B-9D27-B1F4E61A18C5}"/>
              </a:ext>
            </a:extLst>
          </p:cNvPr>
          <p:cNvSpPr txBox="1">
            <a:spLocks/>
          </p:cNvSpPr>
          <p:nvPr/>
        </p:nvSpPr>
        <p:spPr>
          <a:xfrm>
            <a:off x="331532" y="4465477"/>
            <a:ext cx="9204350" cy="187817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endParaRPr lang="ru-RU" altLang="ru-RU" sz="2000" b="1" i="1" dirty="0">
              <a:ln w="12700">
                <a:noFill/>
                <a:prstDash val="solid"/>
              </a:ln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00000"/>
              </a:lnSpc>
              <a:defRPr/>
            </a:pP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Благодаря оптимальному сочетанию </a:t>
            </a:r>
          </a:p>
          <a:p>
            <a:pPr lvl="0">
              <a:lnSpc>
                <a:spcPct val="100000"/>
              </a:lnSpc>
              <a:defRPr/>
            </a:pP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применяемых материалов и конструкций, способов организации и выполнения строительных работ, а также выполнению расчетов с использованием автоматизированных систем на ответственных участках, позволили реализовать отдельные ПРОЕКТЫ СТРОИТЕЛЬСТВА в сжатые сроки.  </a:t>
            </a:r>
            <a:endParaRPr kumimoji="0" lang="ru-RU" alt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8F7AEDB0-B9F5-4BC7-87B3-2BCE1FF0BCF8}"/>
              </a:ext>
            </a:extLst>
          </p:cNvPr>
          <p:cNvSpPr txBox="1">
            <a:spLocks/>
          </p:cNvSpPr>
          <p:nvPr/>
        </p:nvSpPr>
        <p:spPr>
          <a:xfrm>
            <a:off x="291589" y="1331429"/>
            <a:ext cx="9204350" cy="1251708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ООО «</a:t>
            </a:r>
            <a:r>
              <a:rPr lang="ru-RU" altLang="ru-RU" sz="2000" b="1" i="1" dirty="0" err="1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БрянскСтройПодряд</a:t>
            </a: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+»</a:t>
            </a:r>
          </a:p>
          <a:p>
            <a:pPr lvl="0">
              <a:lnSpc>
                <a:spcPct val="100000"/>
              </a:lnSpc>
              <a:defRPr/>
            </a:pPr>
            <a:r>
              <a:rPr lang="ru-RU" altLang="ru-RU" sz="2000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подтверждена готовность к применению аттестованных технологий сварки в соответствии с требованиями РД 03-615-03, получены свидетельства НАКС  для выполнения: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="" xmlns:a16="http://schemas.microsoft.com/office/drawing/2014/main" id="{052E533B-73BB-472E-8AF7-F13E1389AB36}"/>
              </a:ext>
            </a:extLst>
          </p:cNvPr>
          <p:cNvSpPr/>
          <p:nvPr/>
        </p:nvSpPr>
        <p:spPr>
          <a:xfrm>
            <a:off x="291589" y="2603390"/>
            <a:ext cx="8485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ru-RU" altLang="ru-RU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Сварочно-монтажных работ с широким спектром способов сварки;</a:t>
            </a:r>
            <a:endParaRPr lang="ru-RU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="" xmlns:a16="http://schemas.microsoft.com/office/drawing/2014/main" id="{3B2F9FEA-861A-4575-BE3B-0FE1381C0C7B}"/>
              </a:ext>
            </a:extLst>
          </p:cNvPr>
          <p:cNvSpPr/>
          <p:nvPr/>
        </p:nvSpPr>
        <p:spPr>
          <a:xfrm>
            <a:off x="264819" y="2902620"/>
            <a:ext cx="96112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ru-RU" altLang="ru-RU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Сварочно-монтажных работ с широким спектром характера выполняемых </a:t>
            </a:r>
          </a:p>
          <a:p>
            <a:r>
              <a:rPr lang="ru-RU" altLang="ru-RU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           работ;</a:t>
            </a:r>
            <a:endParaRPr lang="ru-RU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="" xmlns:a16="http://schemas.microsoft.com/office/drawing/2014/main" id="{1CAE551B-BDF4-4FE1-90D3-6DA8D0505A44}"/>
              </a:ext>
            </a:extLst>
          </p:cNvPr>
          <p:cNvSpPr/>
          <p:nvPr/>
        </p:nvSpPr>
        <p:spPr>
          <a:xfrm>
            <a:off x="371475" y="3391031"/>
            <a:ext cx="88221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ru-RU" altLang="ru-RU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Сварочно-монтажных работ с широким спектром применяемых групп</a:t>
            </a:r>
          </a:p>
          <a:p>
            <a:pPr algn="ctr"/>
            <a:r>
              <a:rPr lang="ru-RU" altLang="ru-RU" b="1" i="1" dirty="0">
                <a:ln w="12700">
                  <a:noFill/>
                  <a:prstDash val="solid"/>
                </a:ln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и марок материалов.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8769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="" xmlns:a16="http://schemas.microsoft.com/office/drawing/2014/main" id="{87BD6E3F-EE05-4C14-BA38-6966C3EE88FC}"/>
              </a:ext>
            </a:extLst>
          </p:cNvPr>
          <p:cNvSpPr txBox="1">
            <a:spLocks/>
          </p:cNvSpPr>
          <p:nvPr/>
        </p:nvSpPr>
        <p:spPr>
          <a:xfrm>
            <a:off x="131017" y="312576"/>
            <a:ext cx="9115425" cy="6232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spcBef>
                <a:spcPts val="0"/>
              </a:spcBef>
              <a:buClr>
                <a:srgbClr val="90C226"/>
              </a:buClr>
              <a:buNone/>
              <a:defRPr/>
            </a:pPr>
            <a:r>
              <a:rPr kumimoji="0" lang="ru-RU" sz="24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При </a:t>
            </a:r>
            <a:r>
              <a:rPr lang="ru-RU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реализации более </a:t>
            </a:r>
            <a:r>
              <a:rPr kumimoji="0" lang="ru-RU" sz="24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200 </a:t>
            </a:r>
            <a:r>
              <a:rPr lang="ru-RU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проектов </a:t>
            </a:r>
          </a:p>
          <a:p>
            <a:pPr marL="0" lvl="0" indent="0" algn="ctr">
              <a:spcBef>
                <a:spcPts val="0"/>
              </a:spcBef>
              <a:buClr>
                <a:srgbClr val="90C226"/>
              </a:buClr>
              <a:buNone/>
              <a:defRPr/>
            </a:pPr>
            <a:r>
              <a:rPr lang="ru-RU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Заказчиками строительства </a:t>
            </a:r>
          </a:p>
          <a:p>
            <a:pPr marL="0" lvl="0" indent="0" algn="ctr">
              <a:spcBef>
                <a:spcPts val="0"/>
              </a:spcBef>
              <a:buClr>
                <a:srgbClr val="90C226"/>
              </a:buClr>
              <a:buNone/>
              <a:defRPr/>
            </a:pPr>
            <a:r>
              <a:rPr kumimoji="0" lang="ru-RU" sz="24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гражданских </a:t>
            </a:r>
            <a:r>
              <a:rPr lang="ru-RU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и промышленных объектов</a:t>
            </a:r>
            <a:endParaRPr kumimoji="0" lang="ru-RU" sz="2400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>
              <a:spcBef>
                <a:spcPts val="0"/>
              </a:spcBef>
              <a:buClr>
                <a:srgbClr val="90C226"/>
              </a:buClr>
              <a:buNone/>
              <a:defRPr/>
            </a:pPr>
            <a:r>
              <a:rPr kumimoji="0" lang="ru-RU" sz="2400" i="1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выступали:</a:t>
            </a:r>
          </a:p>
          <a:p>
            <a:pPr lvl="0" algn="ctr">
              <a:spcBef>
                <a:spcPts val="600"/>
              </a:spcBef>
              <a:buClr>
                <a:srgbClr val="90C226"/>
              </a:buClr>
              <a:buFont typeface="Wingdings" panose="05000000000000000000" pitchFamily="2" charset="2"/>
              <a:buChar char="Ø"/>
              <a:defRPr/>
            </a:pPr>
            <a:r>
              <a:rPr lang="ru-RU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Центральный банк Российской Федерации </a:t>
            </a:r>
          </a:p>
          <a:p>
            <a:pPr lvl="0" algn="ctr">
              <a:spcBef>
                <a:spcPts val="600"/>
              </a:spcBef>
              <a:buClr>
                <a:srgbClr val="90C226"/>
              </a:buClr>
              <a:buFont typeface="Wingdings" panose="05000000000000000000" pitchFamily="2" charset="2"/>
              <a:buChar char="Ø"/>
              <a:defRPr/>
            </a:pPr>
            <a:r>
              <a:rPr kumimoji="0" lang="ru-RU" sz="2400" b="1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ПАО «СБЕРБАНК»</a:t>
            </a:r>
          </a:p>
          <a:p>
            <a:pPr algn="ctr">
              <a:spcBef>
                <a:spcPts val="600"/>
              </a:spcBef>
              <a:buClr>
                <a:srgbClr val="90C226"/>
              </a:buClr>
              <a:buFont typeface="Wingdings" panose="05000000000000000000" pitchFamily="2" charset="2"/>
              <a:buChar char="Ø"/>
              <a:defRPr/>
            </a:pPr>
            <a:r>
              <a:rPr lang="ru-RU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ГКУ «Управление капитального строительства Брянской области» </a:t>
            </a:r>
            <a:endParaRPr kumimoji="0" lang="ru-RU" sz="24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  <a:buClr>
                <a:srgbClr val="90C226"/>
              </a:buClr>
              <a:buFont typeface="Wingdings" panose="05000000000000000000" pitchFamily="2" charset="2"/>
              <a:buChar char="Ø"/>
              <a:defRPr/>
            </a:pPr>
            <a:r>
              <a:rPr lang="ru-RU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ДОЧЕРНИЕ ОБЩЕСТВА ПАО «ТРАНСНЕФТЬ» </a:t>
            </a:r>
          </a:p>
          <a:p>
            <a:pPr marL="0" indent="0" algn="ctr">
              <a:spcBef>
                <a:spcPts val="600"/>
              </a:spcBef>
              <a:buClr>
                <a:srgbClr val="90C226"/>
              </a:buClr>
              <a:buNone/>
              <a:defRPr/>
            </a:pPr>
            <a:r>
              <a:rPr lang="ru-RU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ru-RU" sz="20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АО «Транснефть-Дружба», АО «Транснефть-</a:t>
            </a:r>
            <a:r>
              <a:rPr lang="ru-RU" sz="2000" b="1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Приволга</a:t>
            </a:r>
            <a:r>
              <a:rPr lang="ru-RU" sz="20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», АО «Транснефть-</a:t>
            </a:r>
            <a:r>
              <a:rPr lang="ru-RU" sz="2000" b="1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Диаскан</a:t>
            </a:r>
            <a:r>
              <a:rPr lang="ru-RU" sz="20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algn="ctr">
              <a:spcBef>
                <a:spcPts val="600"/>
              </a:spcBef>
              <a:buClr>
                <a:srgbClr val="90C226"/>
              </a:buClr>
              <a:buFont typeface="Wingdings" panose="05000000000000000000" pitchFamily="2" charset="2"/>
              <a:buChar char="Ø"/>
              <a:defRPr/>
            </a:pPr>
            <a:r>
              <a:rPr lang="ru-RU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ООО «</a:t>
            </a:r>
            <a:r>
              <a:rPr lang="ru-RU" sz="2400" b="1" i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Брянскагрострой</a:t>
            </a:r>
            <a:r>
              <a:rPr lang="ru-RU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»</a:t>
            </a:r>
          </a:p>
          <a:p>
            <a:pPr algn="ctr">
              <a:spcBef>
                <a:spcPts val="600"/>
              </a:spcBef>
              <a:buClr>
                <a:srgbClr val="90C226"/>
              </a:buClr>
              <a:buFont typeface="Wingdings" panose="05000000000000000000" pitchFamily="2" charset="2"/>
              <a:buChar char="Ø"/>
              <a:defRPr/>
            </a:pPr>
            <a:r>
              <a:rPr lang="ru-RU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Построены новые и восстановлены</a:t>
            </a:r>
          </a:p>
          <a:p>
            <a:pPr marL="0" indent="0" algn="ctr">
              <a:spcBef>
                <a:spcPts val="600"/>
              </a:spcBef>
              <a:buClr>
                <a:srgbClr val="90C226"/>
              </a:buClr>
              <a:buNone/>
              <a:defRPr/>
            </a:pPr>
            <a:r>
              <a:rPr lang="ru-RU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существующие объекты исторического наследия, </a:t>
            </a:r>
          </a:p>
          <a:p>
            <a:pPr marL="0" indent="0" algn="ctr">
              <a:spcBef>
                <a:spcPts val="600"/>
              </a:spcBef>
              <a:buClr>
                <a:srgbClr val="90C226"/>
              </a:buClr>
              <a:buNone/>
              <a:defRPr/>
            </a:pPr>
            <a:r>
              <a:rPr lang="ru-RU" sz="24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объекты Русской Православной Церкви</a:t>
            </a:r>
          </a:p>
          <a:p>
            <a:pPr marL="0" indent="0" algn="ctr">
              <a:buClr>
                <a:srgbClr val="90C226"/>
              </a:buClr>
              <a:buNone/>
              <a:defRPr/>
            </a:pPr>
            <a:endParaRPr lang="ru-RU" sz="24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buClr>
                <a:srgbClr val="90C226"/>
              </a:buClr>
              <a:buFont typeface="Wingdings" panose="05000000000000000000" pitchFamily="2" charset="2"/>
              <a:buChar char="Ø"/>
              <a:defRPr/>
            </a:pPr>
            <a:endParaRPr kumimoji="0" lang="ru-RU" sz="2400" b="1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 algn="ctr">
              <a:buClr>
                <a:srgbClr val="90C226"/>
              </a:buClr>
              <a:buFont typeface="Wingdings" panose="05000000000000000000" pitchFamily="2" charset="2"/>
              <a:buChar char="Ø"/>
              <a:defRPr/>
            </a:pPr>
            <a:endParaRPr kumimoji="0" lang="ru-RU" sz="2400" b="0" i="1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C9D2FF70-8AFA-4529-8088-4F71BAA4B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404" y="5093607"/>
            <a:ext cx="1598324" cy="115455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1838E046-2EC4-4667-AD92-047649D42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391" y="695325"/>
            <a:ext cx="3023218" cy="94297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8E9CFA59-AD23-45F7-8130-87DB63DF7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5391" y="1627684"/>
            <a:ext cx="3023218" cy="82340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05AE2BBF-65B6-44DF-80E4-F68EC4D05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9989" y="2441568"/>
            <a:ext cx="3028620" cy="134302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935AD98B-B78B-4411-BC42-25BEAD987A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988" y="3767292"/>
            <a:ext cx="3023217" cy="69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00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8201938" y="1889010"/>
            <a:ext cx="3559764" cy="2130539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Строительство 12-ти этажного </a:t>
            </a:r>
          </a:p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многоквартирного жилого дома, 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расположенного </a:t>
            </a:r>
            <a:r>
              <a:rPr lang="ru-RU" sz="1600" i="1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 адресу: 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1600" i="1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г. Брянск, ул. Авиационная, 17/1</a:t>
            </a: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66369" y="0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Объекты гражданского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B9629477-B62E-44E5-AC4C-CDC705ED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5754" y="4937196"/>
            <a:ext cx="1577885" cy="1210701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98B0D7BF-74D9-44A2-AFAC-2E50465CD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98" y="572633"/>
            <a:ext cx="7720651" cy="628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701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8236573" y="1771651"/>
            <a:ext cx="3536326" cy="2552700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Строительство </a:t>
            </a:r>
          </a:p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многоквартирных жилых домов, 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расположенных 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 г. Стародуб и </a:t>
            </a:r>
            <a:r>
              <a:rPr lang="ru-RU" sz="1600" i="1" dirty="0" err="1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п.г.т</a:t>
            </a: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Навля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Брянской области</a:t>
            </a:r>
            <a:endParaRPr kumimoji="0" lang="ru-RU" sz="1600" b="0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071119" y="0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Объекты гражданского строительства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E65B36B-319F-43D3-9B9A-844650BD0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678" y="4756485"/>
            <a:ext cx="1486028" cy="1130968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4CE4152A-FBD5-4372-BA1B-56DBF5472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1" y="542926"/>
            <a:ext cx="7758672" cy="62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4781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459757" y="494160"/>
            <a:ext cx="8550894" cy="525015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Отделка помещений здания Центрального Банка России, </a:t>
            </a:r>
          </a:p>
          <a:p>
            <a:pPr marL="0" marR="0" lvl="0" indent="0" algn="ctr" defTabSz="457200" rtl="0" eaLnBrk="0" fontAlgn="base" latinLnBrk="0" hangingPunct="0"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ул. Горького г. Брянск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47319" y="37236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Выполнение работ по отделке помещений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73E29128-D5AC-419A-8C78-197A44E93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757" y="1099361"/>
            <a:ext cx="8550894" cy="569282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="" xmlns:a16="http://schemas.microsoft.com/office/drawing/2014/main" id="{A789510A-6B7A-4946-87A1-E55AA9650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1466" y="4852976"/>
            <a:ext cx="1590303" cy="13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4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Скругленный прямоугольник 11">
            <a:extLst>
              <a:ext uri="{FF2B5EF4-FFF2-40B4-BE49-F238E27FC236}">
                <a16:creationId xmlns="" xmlns:a16="http://schemas.microsoft.com/office/drawing/2014/main" id="{29FA592A-944D-42E3-810A-0CF8F93C05EA}"/>
              </a:ext>
            </a:extLst>
          </p:cNvPr>
          <p:cNvSpPr/>
          <p:nvPr/>
        </p:nvSpPr>
        <p:spPr>
          <a:xfrm>
            <a:off x="8020049" y="2171700"/>
            <a:ext cx="3429001" cy="2040299"/>
          </a:xfrm>
          <a:prstGeom prst="roundRect">
            <a:avLst/>
          </a:prstGeom>
          <a:solidFill>
            <a:schemeClr val="bg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ru-RU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Отделка помещений 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операционных отделений </a:t>
            </a:r>
          </a:p>
          <a:p>
            <a:pPr lvl="0" algn="ctr">
              <a:lnSpc>
                <a:spcPct val="150000"/>
              </a:lnSpc>
              <a:spcAft>
                <a:spcPts val="0"/>
              </a:spcAft>
              <a:defRPr/>
            </a:pPr>
            <a:r>
              <a:rPr lang="ru-RU" sz="1600" i="1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ПАО «Сбербанк»  </a:t>
            </a:r>
            <a:endParaRPr kumimoji="0" lang="ru-RU" sz="1600" b="0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ctr" defTabSz="4572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г. Брянска и Брянской области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="" xmlns:a16="http://schemas.microsoft.com/office/drawing/2014/main" id="{DD0C8967-7605-40C0-A0E5-7852A0D1CB03}"/>
              </a:ext>
            </a:extLst>
          </p:cNvPr>
          <p:cNvSpPr txBox="1">
            <a:spLocks/>
          </p:cNvSpPr>
          <p:nvPr/>
        </p:nvSpPr>
        <p:spPr>
          <a:xfrm>
            <a:off x="2118744" y="24020"/>
            <a:ext cx="6184504" cy="429854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2000" b="1" i="1" u="none" strike="noStrike" kern="1200" cap="none" spc="0" normalizeH="0" baseline="0" noProof="0" dirty="0">
                <a:ln w="12700">
                  <a:noFill/>
                  <a:prstDash val="solid"/>
                </a:ln>
                <a:solidFill>
                  <a:srgbClr val="2C3C43">
                    <a:lumMod val="50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haroni" panose="02010803020104030203" pitchFamily="2" charset="-79"/>
              </a:rPr>
              <a:t>Выполнение работ по отделке помещений</a:t>
            </a:r>
            <a:endParaRPr kumimoji="0" lang="ru-RU" sz="2000" b="1" i="1" u="none" strike="noStrike" kern="1200" cap="none" spc="0" normalizeH="0" baseline="0" noProof="0" dirty="0">
              <a:ln w="12700">
                <a:noFill/>
                <a:prstDash val="solid"/>
              </a:ln>
              <a:solidFill>
                <a:srgbClr val="2C3C43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+mj-ea"/>
              <a:cs typeface="Aharoni" panose="02010803020104030203" pitchFamily="2" charset="-79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A85BFA82-B08B-49E5-A3A8-32FD9FBD6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9593" y="4761365"/>
            <a:ext cx="1526133" cy="116619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FB2DAF14-1892-4DA8-8F5A-735135FE9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57" y="571500"/>
            <a:ext cx="7407893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00592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Твердый переплет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670</TotalTime>
  <Words>1786</Words>
  <Application>Microsoft Office PowerPoint</Application>
  <PresentationFormat>Произвольный</PresentationFormat>
  <Paragraphs>196</Paragraphs>
  <Slides>35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35</vt:i4>
      </vt:variant>
    </vt:vector>
  </HeadingPairs>
  <TitlesOfParts>
    <vt:vector size="36" baseType="lpstr"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Комплексная застройка территории ЖК«Сказка»</dc:title>
  <dc:creator>User</dc:creator>
  <cp:lastModifiedBy>User</cp:lastModifiedBy>
  <cp:revision>102</cp:revision>
  <dcterms:created xsi:type="dcterms:W3CDTF">2021-07-22T15:17:07Z</dcterms:created>
  <dcterms:modified xsi:type="dcterms:W3CDTF">2022-11-08T08:31:27Z</dcterms:modified>
</cp:coreProperties>
</file>